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370" y="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6172200"/>
            <a:ext cx="12190095" cy="685800"/>
          </a:xfrm>
          <a:custGeom>
            <a:avLst/>
            <a:gdLst/>
            <a:ahLst/>
            <a:cxnLst/>
            <a:rect l="l" t="t" r="r" b="b"/>
            <a:pathLst>
              <a:path w="12190095" h="685800">
                <a:moveTo>
                  <a:pt x="12189841" y="685797"/>
                </a:moveTo>
                <a:lnTo>
                  <a:pt x="12189841" y="0"/>
                </a:lnTo>
                <a:lnTo>
                  <a:pt x="0" y="0"/>
                </a:lnTo>
                <a:lnTo>
                  <a:pt x="0" y="685797"/>
                </a:lnTo>
                <a:lnTo>
                  <a:pt x="12189841" y="68579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6172200"/>
            <a:ext cx="12190095" cy="685800"/>
          </a:xfrm>
          <a:custGeom>
            <a:avLst/>
            <a:gdLst/>
            <a:ahLst/>
            <a:cxnLst/>
            <a:rect l="l" t="t" r="r" b="b"/>
            <a:pathLst>
              <a:path w="12190095" h="685800">
                <a:moveTo>
                  <a:pt x="12189841" y="685797"/>
                </a:moveTo>
                <a:lnTo>
                  <a:pt x="12189841" y="0"/>
                </a:lnTo>
                <a:lnTo>
                  <a:pt x="0" y="0"/>
                </a:lnTo>
              </a:path>
            </a:pathLst>
          </a:custGeom>
          <a:ln w="9144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6595" y="169163"/>
            <a:ext cx="827532" cy="1516379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38115" y="6172200"/>
            <a:ext cx="7453883" cy="6857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2/7/2024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2/7/2024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6048" y="0"/>
            <a:ext cx="9906000" cy="68580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143762" y="762"/>
            <a:ext cx="9875520" cy="1051560"/>
          </a:xfrm>
          <a:custGeom>
            <a:avLst/>
            <a:gdLst/>
            <a:ahLst/>
            <a:cxnLst/>
            <a:rect l="l" t="t" r="r" b="b"/>
            <a:pathLst>
              <a:path w="9875520" h="1051560">
                <a:moveTo>
                  <a:pt x="9875520" y="0"/>
                </a:moveTo>
                <a:lnTo>
                  <a:pt x="0" y="0"/>
                </a:lnTo>
                <a:lnTo>
                  <a:pt x="0" y="1051559"/>
                </a:lnTo>
                <a:lnTo>
                  <a:pt x="9875520" y="1051559"/>
                </a:lnTo>
                <a:lnTo>
                  <a:pt x="9875520" y="0"/>
                </a:lnTo>
                <a:close/>
              </a:path>
            </a:pathLst>
          </a:custGeom>
          <a:solidFill>
            <a:srgbClr val="1F4F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143762" y="762"/>
            <a:ext cx="9875520" cy="1051560"/>
          </a:xfrm>
          <a:custGeom>
            <a:avLst/>
            <a:gdLst/>
            <a:ahLst/>
            <a:cxnLst/>
            <a:rect l="l" t="t" r="r" b="b"/>
            <a:pathLst>
              <a:path w="9875520" h="1051560">
                <a:moveTo>
                  <a:pt x="0" y="1051559"/>
                </a:moveTo>
                <a:lnTo>
                  <a:pt x="9875520" y="1051559"/>
                </a:lnTo>
                <a:lnTo>
                  <a:pt x="9875520" y="0"/>
                </a:lnTo>
                <a:lnTo>
                  <a:pt x="0" y="0"/>
                </a:lnTo>
                <a:lnTo>
                  <a:pt x="0" y="1051559"/>
                </a:lnTo>
                <a:close/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17236" y="0"/>
            <a:ext cx="6874763" cy="217474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2/7/2024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6172200"/>
            <a:ext cx="12190095" cy="685800"/>
          </a:xfrm>
          <a:custGeom>
            <a:avLst/>
            <a:gdLst/>
            <a:ahLst/>
            <a:cxnLst/>
            <a:rect l="l" t="t" r="r" b="b"/>
            <a:pathLst>
              <a:path w="12190095" h="685800">
                <a:moveTo>
                  <a:pt x="12189841" y="685797"/>
                </a:moveTo>
                <a:lnTo>
                  <a:pt x="12189841" y="0"/>
                </a:lnTo>
                <a:lnTo>
                  <a:pt x="0" y="0"/>
                </a:lnTo>
                <a:lnTo>
                  <a:pt x="0" y="685797"/>
                </a:lnTo>
                <a:lnTo>
                  <a:pt x="12189841" y="68579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6172200"/>
            <a:ext cx="12190095" cy="685800"/>
          </a:xfrm>
          <a:custGeom>
            <a:avLst/>
            <a:gdLst/>
            <a:ahLst/>
            <a:cxnLst/>
            <a:rect l="l" t="t" r="r" b="b"/>
            <a:pathLst>
              <a:path w="12190095" h="685800">
                <a:moveTo>
                  <a:pt x="12189841" y="685797"/>
                </a:moveTo>
                <a:lnTo>
                  <a:pt x="12189841" y="0"/>
                </a:lnTo>
                <a:lnTo>
                  <a:pt x="0" y="0"/>
                </a:lnTo>
              </a:path>
            </a:pathLst>
          </a:custGeom>
          <a:ln w="9144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98194" y="409447"/>
            <a:ext cx="7337425" cy="11233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75271" y="1700910"/>
            <a:ext cx="10298430" cy="43167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288279" y="0"/>
            <a:ext cx="6903720" cy="6858000"/>
            <a:chOff x="5288279" y="0"/>
            <a:chExt cx="690372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27251" y="1349606"/>
              <a:ext cx="2564748" cy="453714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71615" y="0"/>
              <a:ext cx="5745480" cy="41544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88279" y="4314443"/>
              <a:ext cx="4782312" cy="2543554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29184" y="356615"/>
            <a:ext cx="827532" cy="151637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269491" y="544068"/>
            <a:ext cx="5638800" cy="1344167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459723" y="5867399"/>
            <a:ext cx="3424428" cy="990598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306730" y="3854272"/>
            <a:ext cx="5016500" cy="1246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solidFill>
                  <a:srgbClr val="E22D21"/>
                </a:solidFill>
                <a:latin typeface="Calibri"/>
                <a:cs typeface="Calibri"/>
              </a:rPr>
              <a:t>Айзатуллина</a:t>
            </a:r>
            <a:r>
              <a:rPr sz="2000" b="1" spc="-40" dirty="0">
                <a:solidFill>
                  <a:srgbClr val="E22D21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E22D21"/>
                </a:solidFill>
                <a:latin typeface="Calibri"/>
                <a:cs typeface="Calibri"/>
              </a:rPr>
              <a:t>Динара</a:t>
            </a:r>
            <a:r>
              <a:rPr sz="2000" b="1" spc="-10" dirty="0">
                <a:solidFill>
                  <a:srgbClr val="E22D21"/>
                </a:solidFill>
                <a:latin typeface="Calibri"/>
                <a:cs typeface="Calibri"/>
              </a:rPr>
              <a:t> Наилевна,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b="1" dirty="0">
                <a:solidFill>
                  <a:srgbClr val="E22D21"/>
                </a:solidFill>
                <a:latin typeface="Calibri"/>
                <a:cs typeface="Calibri"/>
              </a:rPr>
              <a:t>заместитель</a:t>
            </a:r>
            <a:r>
              <a:rPr sz="2000" b="1" spc="-55" dirty="0">
                <a:solidFill>
                  <a:srgbClr val="E22D21"/>
                </a:solidFill>
                <a:latin typeface="Calibri"/>
                <a:cs typeface="Calibri"/>
              </a:rPr>
              <a:t> </a:t>
            </a:r>
            <a:r>
              <a:rPr sz="2000" b="1" spc="-20" dirty="0">
                <a:solidFill>
                  <a:srgbClr val="E22D21"/>
                </a:solidFill>
                <a:latin typeface="Calibri"/>
                <a:cs typeface="Calibri"/>
              </a:rPr>
              <a:t>Председателя</a:t>
            </a:r>
            <a:r>
              <a:rPr sz="2000" b="1" spc="-35" dirty="0">
                <a:solidFill>
                  <a:srgbClr val="E22D21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E22D21"/>
                </a:solidFill>
                <a:latin typeface="Calibri"/>
                <a:cs typeface="Calibri"/>
              </a:rPr>
              <a:t>Совета</a:t>
            </a:r>
            <a:endParaRPr sz="20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2000" b="1" dirty="0">
                <a:solidFill>
                  <a:srgbClr val="E22D21"/>
                </a:solidFill>
                <a:latin typeface="Calibri"/>
                <a:cs typeface="Calibri"/>
              </a:rPr>
              <a:t>Регионального</a:t>
            </a:r>
            <a:r>
              <a:rPr sz="2000" b="1" spc="-80" dirty="0">
                <a:solidFill>
                  <a:srgbClr val="E22D21"/>
                </a:solidFill>
                <a:latin typeface="Calibri"/>
                <a:cs typeface="Calibri"/>
              </a:rPr>
              <a:t> </a:t>
            </a:r>
            <a:r>
              <a:rPr sz="2000" b="1" spc="-20" dirty="0">
                <a:solidFill>
                  <a:srgbClr val="E22D21"/>
                </a:solidFill>
                <a:latin typeface="Calibri"/>
                <a:cs typeface="Calibri"/>
              </a:rPr>
              <a:t>отделения</a:t>
            </a:r>
            <a:r>
              <a:rPr sz="2000" b="1" spc="-60" dirty="0">
                <a:solidFill>
                  <a:srgbClr val="E22D21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E22D21"/>
                </a:solidFill>
                <a:latin typeface="Calibri"/>
                <a:cs typeface="Calibri"/>
              </a:rPr>
              <a:t>Движения</a:t>
            </a:r>
            <a:r>
              <a:rPr sz="2000" b="1" spc="-35" dirty="0">
                <a:solidFill>
                  <a:srgbClr val="E22D21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E22D21"/>
                </a:solidFill>
                <a:latin typeface="Calibri"/>
                <a:cs typeface="Calibri"/>
              </a:rPr>
              <a:t>Первых Нижегородской</a:t>
            </a:r>
            <a:r>
              <a:rPr sz="2000" b="1" spc="-85" dirty="0">
                <a:solidFill>
                  <a:srgbClr val="E22D21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E22D21"/>
                </a:solidFill>
                <a:latin typeface="Calibri"/>
                <a:cs typeface="Calibri"/>
              </a:rPr>
              <a:t>области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9435" y="2074202"/>
            <a:ext cx="7593965" cy="1243330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0" rIns="0" bIns="0" rtlCol="0">
            <a:spAutoFit/>
          </a:bodyPr>
          <a:lstStyle/>
          <a:p>
            <a:pPr marL="192405" algn="ctr">
              <a:lnSpc>
                <a:spcPts val="2930"/>
              </a:lnSpc>
            </a:pP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Ключевые</a:t>
            </a:r>
            <a:r>
              <a:rPr sz="2800" b="1" spc="-1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региональные</a:t>
            </a:r>
            <a:r>
              <a:rPr sz="2800" b="1" spc="-1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FFFFFF"/>
                </a:solidFill>
                <a:latin typeface="Calibri"/>
                <a:cs typeface="Calibri"/>
              </a:rPr>
              <a:t>проекты</a:t>
            </a:r>
            <a:endParaRPr sz="2800" dirty="0">
              <a:latin typeface="Calibri"/>
              <a:cs typeface="Calibri"/>
            </a:endParaRPr>
          </a:p>
          <a:p>
            <a:pPr marL="531495" marR="331470" algn="ctr">
              <a:lnSpc>
                <a:spcPct val="100000"/>
              </a:lnSpc>
            </a:pP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Движения</a:t>
            </a:r>
            <a:r>
              <a:rPr sz="2800" b="1" spc="-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Первых</a:t>
            </a:r>
            <a:r>
              <a:rPr sz="2800" b="1" spc="-1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20" dirty="0">
                <a:solidFill>
                  <a:srgbClr val="FFFFFF"/>
                </a:solidFill>
                <a:latin typeface="Calibri"/>
                <a:cs typeface="Calibri"/>
              </a:rPr>
              <a:t>Нижегородской</a:t>
            </a:r>
            <a:r>
              <a:rPr sz="2800" b="1" spc="-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FFFFFF"/>
                </a:solidFill>
                <a:latin typeface="Calibri"/>
                <a:cs typeface="Calibri"/>
              </a:rPr>
              <a:t>области </a:t>
            </a: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в</a:t>
            </a:r>
            <a:r>
              <a:rPr sz="2800" b="1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2024</a:t>
            </a:r>
            <a:r>
              <a:rPr sz="28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году</a:t>
            </a:r>
            <a:r>
              <a:rPr sz="2800" b="1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2800" b="1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FFFFFF"/>
                </a:solidFill>
                <a:latin typeface="Calibri"/>
                <a:cs typeface="Calibri"/>
              </a:rPr>
              <a:t>выполнение</a:t>
            </a:r>
            <a:r>
              <a:rPr sz="28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25" dirty="0">
                <a:solidFill>
                  <a:srgbClr val="FFFFFF"/>
                </a:solidFill>
                <a:latin typeface="Calibri"/>
                <a:cs typeface="Calibri"/>
              </a:rPr>
              <a:t>КПЭ</a:t>
            </a:r>
            <a:endParaRPr sz="2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План</a:t>
            </a:r>
            <a:r>
              <a:rPr spc="-65" dirty="0"/>
              <a:t> </a:t>
            </a:r>
            <a:r>
              <a:rPr spc="-10" dirty="0"/>
              <a:t>мероприятий</a:t>
            </a:r>
            <a:r>
              <a:rPr spc="-45" dirty="0"/>
              <a:t> </a:t>
            </a:r>
            <a:r>
              <a:rPr spc="-10" dirty="0"/>
              <a:t>Регионального</a:t>
            </a:r>
            <a:r>
              <a:rPr spc="-70" dirty="0"/>
              <a:t> </a:t>
            </a:r>
            <a:r>
              <a:rPr spc="-10" dirty="0"/>
              <a:t>отделения</a:t>
            </a:r>
          </a:p>
          <a:p>
            <a:pPr marL="12700" marR="5080">
              <a:lnSpc>
                <a:spcPct val="100000"/>
              </a:lnSpc>
            </a:pPr>
            <a:r>
              <a:rPr dirty="0"/>
              <a:t>Движения</a:t>
            </a:r>
            <a:r>
              <a:rPr spc="-60" dirty="0"/>
              <a:t> </a:t>
            </a:r>
            <a:r>
              <a:rPr dirty="0"/>
              <a:t>Первых</a:t>
            </a:r>
            <a:r>
              <a:rPr spc="-45" dirty="0"/>
              <a:t> </a:t>
            </a:r>
            <a:r>
              <a:rPr spc="-20" dirty="0"/>
              <a:t>Нижегородской</a:t>
            </a:r>
            <a:r>
              <a:rPr spc="-75" dirty="0"/>
              <a:t> </a:t>
            </a:r>
            <a:r>
              <a:rPr dirty="0"/>
              <a:t>области</a:t>
            </a:r>
            <a:r>
              <a:rPr spc="-65" dirty="0"/>
              <a:t> </a:t>
            </a:r>
            <a:r>
              <a:rPr dirty="0"/>
              <a:t>в</a:t>
            </a:r>
            <a:r>
              <a:rPr spc="-50" dirty="0"/>
              <a:t> </a:t>
            </a:r>
            <a:r>
              <a:rPr dirty="0"/>
              <a:t>2024</a:t>
            </a:r>
            <a:r>
              <a:rPr spc="-60" dirty="0"/>
              <a:t> </a:t>
            </a:r>
            <a:r>
              <a:rPr spc="-20" dirty="0"/>
              <a:t>году </a:t>
            </a:r>
            <a:r>
              <a:rPr dirty="0"/>
              <a:t>(с</a:t>
            </a:r>
            <a:r>
              <a:rPr spc="-25" dirty="0"/>
              <a:t> </a:t>
            </a:r>
            <a:r>
              <a:rPr dirty="0"/>
              <a:t>КПЭ</a:t>
            </a:r>
            <a:r>
              <a:rPr spc="-50" dirty="0"/>
              <a:t> </a:t>
            </a:r>
            <a:r>
              <a:rPr dirty="0"/>
              <a:t>по</a:t>
            </a:r>
            <a:r>
              <a:rPr spc="-20" dirty="0"/>
              <a:t> </a:t>
            </a:r>
            <a:r>
              <a:rPr spc="-10" dirty="0"/>
              <a:t>уникальным</a:t>
            </a:r>
            <a:r>
              <a:rPr spc="-15" dirty="0"/>
              <a:t> </a:t>
            </a:r>
            <a:r>
              <a:rPr spc="-10" dirty="0"/>
              <a:t>участникам)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813371" y="1700910"/>
          <a:ext cx="10208895" cy="42252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12381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1038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394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Наименование</a:t>
                      </a:r>
                      <a:r>
                        <a:rPr sz="1800" b="1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мероприятия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61912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Сроки</a:t>
                      </a:r>
                      <a:r>
                        <a:rPr sz="18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проведения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434340" marR="153035" indent="-27305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КПЭ</a:t>
                      </a:r>
                      <a:r>
                        <a:rPr sz="18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уникальных участников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ctr">
                        <a:lnSpc>
                          <a:spcPts val="1885"/>
                        </a:lnSpc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Всероссийский</a:t>
                      </a: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проект</a:t>
                      </a: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«В</a:t>
                      </a:r>
                      <a:r>
                        <a:rPr sz="1600" b="1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гостях</a:t>
                      </a: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у</a:t>
                      </a:r>
                      <a:r>
                        <a:rPr sz="1600" b="1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ученого».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1914"/>
                        </a:lnSpc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Нижегородская</a:t>
                      </a:r>
                      <a:r>
                        <a:rPr sz="1600" b="1" spc="-6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область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01.02.2024-20.12.2024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4500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ctr">
                        <a:lnSpc>
                          <a:spcPts val="1885"/>
                        </a:lnSpc>
                      </a:pP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Мастер-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классы</a:t>
                      </a: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по</a:t>
                      </a:r>
                      <a:r>
                        <a:rPr sz="1600" b="1" spc="-3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оказанию</a:t>
                      </a:r>
                      <a:r>
                        <a:rPr sz="1600" b="1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первой</a:t>
                      </a:r>
                      <a:r>
                        <a:rPr sz="1600" b="1" spc="-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помощи.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1914"/>
                        </a:lnSpc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Нижегородская</a:t>
                      </a:r>
                      <a:r>
                        <a:rPr sz="1600" b="1" spc="-8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область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01.03.2024-30.11.2024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3000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ctr">
                        <a:lnSpc>
                          <a:spcPts val="1885"/>
                        </a:lnSpc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Региональный</a:t>
                      </a:r>
                      <a:r>
                        <a:rPr sz="1600" b="1" spc="-6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чемпионат</a:t>
                      </a:r>
                      <a:r>
                        <a:rPr sz="1600" b="1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по</a:t>
                      </a:r>
                      <a:r>
                        <a:rPr sz="1600" b="1" spc="-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оказанию</a:t>
                      </a:r>
                      <a:r>
                        <a:rPr sz="1600" b="1" spc="-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первой</a:t>
                      </a:r>
                      <a:r>
                        <a:rPr sz="1600" b="1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помощи.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1914"/>
                        </a:lnSpc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Нижегородская</a:t>
                      </a:r>
                      <a:r>
                        <a:rPr sz="1600" b="1" spc="-8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область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01.08.2024-31.10.2024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4000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38505">
                <a:tc>
                  <a:txBody>
                    <a:bodyPr/>
                    <a:lstStyle/>
                    <a:p>
                      <a:pPr algn="ctr">
                        <a:lnSpc>
                          <a:spcPts val="1885"/>
                        </a:lnSpc>
                      </a:pP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Серия</a:t>
                      </a:r>
                      <a:r>
                        <a:rPr sz="1600" b="1" spc="-3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мероприятий</a:t>
                      </a: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по</a:t>
                      </a:r>
                      <a:r>
                        <a:rPr sz="1600" b="1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добровольчеству</a:t>
                      </a:r>
                      <a:r>
                        <a:rPr sz="1600" b="1" spc="-3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600" b="1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рамках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83820" marR="80645" algn="ctr">
                        <a:lnSpc>
                          <a:spcPct val="100000"/>
                        </a:lnSpc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Всероссийского</a:t>
                      </a:r>
                      <a:r>
                        <a:rPr sz="1600" b="1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проекта</a:t>
                      </a:r>
                      <a:r>
                        <a:rPr sz="1600" b="1" spc="-5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«Благо</a:t>
                      </a:r>
                      <a:r>
                        <a:rPr sz="1600" b="1" spc="-5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Твори».</a:t>
                      </a:r>
                      <a:r>
                        <a:rPr sz="1600" b="1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Нижегородская область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01.02.2024-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20.12.2024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5000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ctr">
                        <a:lnSpc>
                          <a:spcPts val="1889"/>
                        </a:lnSpc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Запускающее</a:t>
                      </a:r>
                      <a:r>
                        <a:rPr sz="1600" b="1" spc="-3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мероприятие</a:t>
                      </a:r>
                      <a:r>
                        <a:rPr sz="1600" b="1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Всероссийского</a:t>
                      </a: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проекта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1910"/>
                        </a:lnSpc>
                      </a:pP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«Благо</a:t>
                      </a:r>
                      <a:r>
                        <a:rPr sz="1600" b="1" spc="-7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Твори».</a:t>
                      </a:r>
                      <a:r>
                        <a:rPr sz="1600" b="1" spc="-7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Нижегородская</a:t>
                      </a:r>
                      <a:r>
                        <a:rPr sz="1600" b="1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область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17.03.2024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500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ctr">
                        <a:lnSpc>
                          <a:spcPts val="1889"/>
                        </a:lnSpc>
                      </a:pP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Всероссийский</a:t>
                      </a:r>
                      <a:r>
                        <a:rPr sz="1600" b="1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проект</a:t>
                      </a:r>
                      <a:r>
                        <a:rPr sz="1600" b="1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«Безграничные</a:t>
                      </a:r>
                      <a:r>
                        <a:rPr sz="1600" b="1" spc="-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экспедиции».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1910"/>
                        </a:lnSpc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Нижегородская</a:t>
                      </a:r>
                      <a:r>
                        <a:rPr sz="1600" b="1" spc="-8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область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01.03.2024-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30.11.2024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2200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Всероссийская</a:t>
                      </a:r>
                      <a:r>
                        <a:rPr sz="1600" b="1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акция</a:t>
                      </a:r>
                      <a:r>
                        <a:rPr sz="1600" b="1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«Благодарю»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01.02.2024-20.12.2024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1000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План</a:t>
            </a:r>
            <a:r>
              <a:rPr spc="-65" dirty="0"/>
              <a:t> </a:t>
            </a:r>
            <a:r>
              <a:rPr spc="-10" dirty="0"/>
              <a:t>мероприятий</a:t>
            </a:r>
            <a:r>
              <a:rPr spc="-45" dirty="0"/>
              <a:t> </a:t>
            </a:r>
            <a:r>
              <a:rPr spc="-10" dirty="0"/>
              <a:t>Регионального</a:t>
            </a:r>
            <a:r>
              <a:rPr spc="-70" dirty="0"/>
              <a:t> </a:t>
            </a:r>
            <a:r>
              <a:rPr spc="-10" dirty="0"/>
              <a:t>отделения</a:t>
            </a:r>
          </a:p>
          <a:p>
            <a:pPr marL="12700" marR="5080">
              <a:lnSpc>
                <a:spcPct val="100000"/>
              </a:lnSpc>
            </a:pPr>
            <a:r>
              <a:rPr dirty="0"/>
              <a:t>Движения</a:t>
            </a:r>
            <a:r>
              <a:rPr spc="-60" dirty="0"/>
              <a:t> </a:t>
            </a:r>
            <a:r>
              <a:rPr dirty="0"/>
              <a:t>Первых</a:t>
            </a:r>
            <a:r>
              <a:rPr spc="-45" dirty="0"/>
              <a:t> </a:t>
            </a:r>
            <a:r>
              <a:rPr spc="-20" dirty="0"/>
              <a:t>Нижегородской</a:t>
            </a:r>
            <a:r>
              <a:rPr spc="-75" dirty="0"/>
              <a:t> </a:t>
            </a:r>
            <a:r>
              <a:rPr dirty="0"/>
              <a:t>области</a:t>
            </a:r>
            <a:r>
              <a:rPr spc="-65" dirty="0"/>
              <a:t> </a:t>
            </a:r>
            <a:r>
              <a:rPr dirty="0"/>
              <a:t>в</a:t>
            </a:r>
            <a:r>
              <a:rPr spc="-50" dirty="0"/>
              <a:t> </a:t>
            </a:r>
            <a:r>
              <a:rPr dirty="0"/>
              <a:t>2024</a:t>
            </a:r>
            <a:r>
              <a:rPr spc="-60" dirty="0"/>
              <a:t> </a:t>
            </a:r>
            <a:r>
              <a:rPr spc="-20" dirty="0"/>
              <a:t>году </a:t>
            </a:r>
            <a:r>
              <a:rPr dirty="0"/>
              <a:t>(с</a:t>
            </a:r>
            <a:r>
              <a:rPr spc="-25" dirty="0"/>
              <a:t> </a:t>
            </a:r>
            <a:r>
              <a:rPr dirty="0"/>
              <a:t>КПЭ</a:t>
            </a:r>
            <a:r>
              <a:rPr spc="-50" dirty="0"/>
              <a:t> </a:t>
            </a:r>
            <a:r>
              <a:rPr dirty="0"/>
              <a:t>по</a:t>
            </a:r>
            <a:r>
              <a:rPr spc="-20" dirty="0"/>
              <a:t> </a:t>
            </a:r>
            <a:r>
              <a:rPr spc="-10" dirty="0"/>
              <a:t>уникальным</a:t>
            </a:r>
            <a:r>
              <a:rPr spc="-15" dirty="0"/>
              <a:t> </a:t>
            </a:r>
            <a:r>
              <a:rPr spc="-10" dirty="0"/>
              <a:t>участникам)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813371" y="1700910"/>
          <a:ext cx="10208895" cy="39757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2861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990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394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Наименование</a:t>
                      </a:r>
                      <a:r>
                        <a:rPr sz="1800" b="1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мероприятия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46672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Сроки</a:t>
                      </a:r>
                      <a:r>
                        <a:rPr sz="18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проведения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434340" marR="153035" indent="-27305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КПЭ</a:t>
                      </a:r>
                      <a:r>
                        <a:rPr sz="18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уникальных участников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ctr">
                        <a:lnSpc>
                          <a:spcPts val="1885"/>
                        </a:lnSpc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Всероссийский</a:t>
                      </a:r>
                      <a:r>
                        <a:rPr sz="1600" b="1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проект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«Хранители</a:t>
                      </a:r>
                      <a:r>
                        <a:rPr sz="1600" b="1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истории».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1914"/>
                        </a:lnSpc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Нижегородская</a:t>
                      </a:r>
                      <a:r>
                        <a:rPr sz="1600" b="1" spc="-6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область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01.02.2024-20.12.2024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1721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Всероссийская</a:t>
                      </a:r>
                      <a:r>
                        <a:rPr sz="1600" b="1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военно-патриотическая</a:t>
                      </a:r>
                      <a:r>
                        <a:rPr sz="1600" b="1" spc="-3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игра</a:t>
                      </a:r>
                      <a:r>
                        <a:rPr sz="1600" b="1" spc="-3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«Зарница</a:t>
                      </a:r>
                      <a:r>
                        <a:rPr sz="1600" b="1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2.0»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55244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01.02.2024-31.05.2024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ctr">
                        <a:lnSpc>
                          <a:spcPts val="1885"/>
                        </a:lnSpc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Всероссийский</a:t>
                      </a:r>
                      <a:r>
                        <a:rPr sz="1600" b="1" spc="-5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конкурс</a:t>
                      </a:r>
                      <a:r>
                        <a:rPr sz="1600" b="1" spc="-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«Амбассадоры</a:t>
                      </a:r>
                      <a:r>
                        <a:rPr sz="1600" b="1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России».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1914"/>
                        </a:lnSpc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Нижегородская</a:t>
                      </a:r>
                      <a:r>
                        <a:rPr sz="1600" b="1" spc="-8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область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26.02.2024-20.12.2024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1500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marL="316865" marR="312420" indent="53340">
                        <a:lnSpc>
                          <a:spcPts val="1920"/>
                        </a:lnSpc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Экскурсии</a:t>
                      </a: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600" b="1" spc="-3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мастер-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классы</a:t>
                      </a: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рамках</a:t>
                      </a: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Всероссийского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проекта</a:t>
                      </a:r>
                      <a:r>
                        <a:rPr sz="1600" b="1" spc="-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МедиаПритяжение».</a:t>
                      </a:r>
                      <a:r>
                        <a:rPr sz="1600" b="1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Нижегородская</a:t>
                      </a:r>
                      <a:r>
                        <a:rPr sz="1600" b="1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область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01.04.2024-30.11.2024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5000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Первые</a:t>
                      </a:r>
                      <a:r>
                        <a:rPr sz="1600" b="1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600" b="1" spc="-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Профессии.</a:t>
                      </a:r>
                      <a:r>
                        <a:rPr sz="1600" b="1" spc="-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Нижегородская</a:t>
                      </a:r>
                      <a:r>
                        <a:rPr sz="1600" b="1" spc="-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область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55244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19.02.2024-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20.12.2024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3000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Премия</a:t>
                      </a:r>
                      <a:r>
                        <a:rPr sz="1600" b="1" spc="-7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«Высота»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55244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01.12.2024-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20.12.2024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7500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739140">
                <a:tc>
                  <a:txBody>
                    <a:bodyPr/>
                    <a:lstStyle/>
                    <a:p>
                      <a:pPr algn="ctr">
                        <a:lnSpc>
                          <a:spcPts val="1889"/>
                        </a:lnSpc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Комплекс</a:t>
                      </a:r>
                      <a:r>
                        <a:rPr sz="1600" b="1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мероприятий</a:t>
                      </a:r>
                      <a:r>
                        <a:rPr sz="1600" b="1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600" b="1" spc="-3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формате</a:t>
                      </a:r>
                      <a:r>
                        <a:rPr sz="1600" b="1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клубов</a:t>
                      </a:r>
                      <a:r>
                        <a:rPr sz="1600" b="1" spc="-3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молодых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предпринимателей</a:t>
                      </a:r>
                      <a:r>
                        <a:rPr sz="1600" b="1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«Первые</a:t>
                      </a: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деньги».</a:t>
                      </a: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Нижегородская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1910"/>
                        </a:lnSpc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область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01.03.2024-30.11.2024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500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План</a:t>
            </a:r>
            <a:r>
              <a:rPr spc="-65" dirty="0"/>
              <a:t> </a:t>
            </a:r>
            <a:r>
              <a:rPr spc="-10" dirty="0"/>
              <a:t>мероприятий</a:t>
            </a:r>
            <a:r>
              <a:rPr spc="-45" dirty="0"/>
              <a:t> </a:t>
            </a:r>
            <a:r>
              <a:rPr spc="-10" dirty="0"/>
              <a:t>Регионального</a:t>
            </a:r>
            <a:r>
              <a:rPr spc="-70" dirty="0"/>
              <a:t> </a:t>
            </a:r>
            <a:r>
              <a:rPr spc="-10" dirty="0"/>
              <a:t>отделения</a:t>
            </a:r>
          </a:p>
          <a:p>
            <a:pPr marL="12700" marR="5080">
              <a:lnSpc>
                <a:spcPct val="100000"/>
              </a:lnSpc>
            </a:pPr>
            <a:r>
              <a:rPr dirty="0"/>
              <a:t>Движения</a:t>
            </a:r>
            <a:r>
              <a:rPr spc="-60" dirty="0"/>
              <a:t> </a:t>
            </a:r>
            <a:r>
              <a:rPr dirty="0"/>
              <a:t>Первых</a:t>
            </a:r>
            <a:r>
              <a:rPr spc="-45" dirty="0"/>
              <a:t> </a:t>
            </a:r>
            <a:r>
              <a:rPr spc="-20" dirty="0"/>
              <a:t>Нижегородской</a:t>
            </a:r>
            <a:r>
              <a:rPr spc="-75" dirty="0"/>
              <a:t> </a:t>
            </a:r>
            <a:r>
              <a:rPr dirty="0"/>
              <a:t>области</a:t>
            </a:r>
            <a:r>
              <a:rPr spc="-65" dirty="0"/>
              <a:t> </a:t>
            </a:r>
            <a:r>
              <a:rPr dirty="0"/>
              <a:t>в</a:t>
            </a:r>
            <a:r>
              <a:rPr spc="-50" dirty="0"/>
              <a:t> </a:t>
            </a:r>
            <a:r>
              <a:rPr dirty="0"/>
              <a:t>2024</a:t>
            </a:r>
            <a:r>
              <a:rPr spc="-60" dirty="0"/>
              <a:t> </a:t>
            </a:r>
            <a:r>
              <a:rPr spc="-20" dirty="0"/>
              <a:t>году </a:t>
            </a:r>
            <a:r>
              <a:rPr dirty="0"/>
              <a:t>(с</a:t>
            </a:r>
            <a:r>
              <a:rPr spc="-25" dirty="0"/>
              <a:t> </a:t>
            </a:r>
            <a:r>
              <a:rPr dirty="0"/>
              <a:t>КПЭ</a:t>
            </a:r>
            <a:r>
              <a:rPr spc="-50" dirty="0"/>
              <a:t> </a:t>
            </a:r>
            <a:r>
              <a:rPr dirty="0"/>
              <a:t>по</a:t>
            </a:r>
            <a:r>
              <a:rPr spc="-20" dirty="0"/>
              <a:t> </a:t>
            </a:r>
            <a:r>
              <a:rPr spc="-10" dirty="0"/>
              <a:t>уникальным</a:t>
            </a:r>
            <a:r>
              <a:rPr spc="-15" dirty="0"/>
              <a:t> </a:t>
            </a:r>
            <a:r>
              <a:rPr spc="-10" dirty="0"/>
              <a:t>участникам)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813371" y="1700910"/>
          <a:ext cx="10208894" cy="43167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81901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40867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394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Наименование</a:t>
                      </a:r>
                      <a:r>
                        <a:rPr sz="1800" b="1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мероприятия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77152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Сроки</a:t>
                      </a:r>
                      <a:r>
                        <a:rPr sz="18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проведения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434340" marR="153035" indent="-27305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КПЭ</a:t>
                      </a:r>
                      <a:r>
                        <a:rPr sz="18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уникальных участников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Всероссийский</a:t>
                      </a:r>
                      <a:r>
                        <a:rPr sz="1600" b="1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проект</a:t>
                      </a: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«Вызов</a:t>
                      </a: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Первых»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55244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01.01.2024-04.06.2024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1800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ctr">
                        <a:lnSpc>
                          <a:spcPts val="1885"/>
                        </a:lnSpc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Всероссийский</a:t>
                      </a:r>
                      <a:r>
                        <a:rPr sz="1600" b="1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чемпионат</a:t>
                      </a:r>
                      <a:r>
                        <a:rPr sz="1600" b="1" spc="-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пилотирования</a:t>
                      </a: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дронов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1914"/>
                        </a:lnSpc>
                      </a:pP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«Пилоты</a:t>
                      </a:r>
                      <a:r>
                        <a:rPr sz="1600" b="1" spc="-8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будущего»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01.01.2024-31.08.2024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ctr">
                        <a:lnSpc>
                          <a:spcPts val="1885"/>
                        </a:lnSpc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Всероссийский</a:t>
                      </a:r>
                      <a:r>
                        <a:rPr sz="1600" b="1" spc="-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конкурс</a:t>
                      </a:r>
                      <a:r>
                        <a:rPr sz="1600" b="1" spc="-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«Экопоколение».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1914"/>
                        </a:lnSpc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Нижегородская</a:t>
                      </a:r>
                      <a:r>
                        <a:rPr sz="1600" b="1" spc="-8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область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01.02.2024-30.09.2024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1000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ctr">
                        <a:lnSpc>
                          <a:spcPts val="1885"/>
                        </a:lnSpc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Всероссийский</a:t>
                      </a: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проект</a:t>
                      </a: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«На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связи</a:t>
                      </a: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природой».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1914"/>
                        </a:lnSpc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Нижегородская</a:t>
                      </a:r>
                      <a:r>
                        <a:rPr sz="1600" b="1" spc="-8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область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01.01.2024-30.06.2024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1000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ctr">
                        <a:lnSpc>
                          <a:spcPts val="1885"/>
                        </a:lnSpc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Всероссийские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юннатские</a:t>
                      </a: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встречи.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Нижегородская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1910"/>
                        </a:lnSpc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область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01.02.2024-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20.12.2024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marL="2193290" marR="179070" indent="-2010410">
                        <a:lnSpc>
                          <a:spcPts val="1920"/>
                        </a:lnSpc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Всероссийская</a:t>
                      </a:r>
                      <a:r>
                        <a:rPr sz="1600" b="1" spc="-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программа</a:t>
                      </a:r>
                      <a:r>
                        <a:rPr sz="1600" b="1" spc="-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«Календарь</a:t>
                      </a:r>
                      <a:r>
                        <a:rPr sz="1600" b="1" spc="-5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юннатских </a:t>
                      </a: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дел»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01.02.2024-20.12.2024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ctr">
                        <a:lnSpc>
                          <a:spcPts val="1889"/>
                        </a:lnSpc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Всероссийский</a:t>
                      </a:r>
                      <a:r>
                        <a:rPr sz="1600" b="1" spc="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фотофестиваль</a:t>
                      </a:r>
                      <a:r>
                        <a:rPr sz="1600" b="1" spc="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«Посмотри!».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1910"/>
                        </a:lnSpc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Выставка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01.06.2024-31.08.2024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Всероссийский</a:t>
                      </a:r>
                      <a:r>
                        <a:rPr sz="1600" b="1" spc="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фотофестиваль</a:t>
                      </a:r>
                      <a:r>
                        <a:rPr sz="1600" b="1" spc="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«Посмотри!»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01.05.2024-30.09.2024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План</a:t>
            </a:r>
            <a:r>
              <a:rPr spc="-65" dirty="0"/>
              <a:t> </a:t>
            </a:r>
            <a:r>
              <a:rPr spc="-10" dirty="0"/>
              <a:t>мероприятий</a:t>
            </a:r>
            <a:r>
              <a:rPr spc="-45" dirty="0"/>
              <a:t> </a:t>
            </a:r>
            <a:r>
              <a:rPr spc="-10" dirty="0"/>
              <a:t>Регионального</a:t>
            </a:r>
            <a:r>
              <a:rPr spc="-70" dirty="0"/>
              <a:t> </a:t>
            </a:r>
            <a:r>
              <a:rPr spc="-10" dirty="0"/>
              <a:t>отделения</a:t>
            </a:r>
          </a:p>
          <a:p>
            <a:pPr marL="12700" marR="5080">
              <a:lnSpc>
                <a:spcPct val="100000"/>
              </a:lnSpc>
            </a:pPr>
            <a:r>
              <a:rPr dirty="0"/>
              <a:t>Движения</a:t>
            </a:r>
            <a:r>
              <a:rPr spc="-60" dirty="0"/>
              <a:t> </a:t>
            </a:r>
            <a:r>
              <a:rPr dirty="0"/>
              <a:t>Первых</a:t>
            </a:r>
            <a:r>
              <a:rPr spc="-45" dirty="0"/>
              <a:t> </a:t>
            </a:r>
            <a:r>
              <a:rPr spc="-20" dirty="0"/>
              <a:t>Нижегородской</a:t>
            </a:r>
            <a:r>
              <a:rPr spc="-75" dirty="0"/>
              <a:t> </a:t>
            </a:r>
            <a:r>
              <a:rPr dirty="0"/>
              <a:t>области</a:t>
            </a:r>
            <a:r>
              <a:rPr spc="-65" dirty="0"/>
              <a:t> </a:t>
            </a:r>
            <a:r>
              <a:rPr dirty="0"/>
              <a:t>в</a:t>
            </a:r>
            <a:r>
              <a:rPr spc="-50" dirty="0"/>
              <a:t> </a:t>
            </a:r>
            <a:r>
              <a:rPr dirty="0"/>
              <a:t>2024</a:t>
            </a:r>
            <a:r>
              <a:rPr spc="-60" dirty="0"/>
              <a:t> </a:t>
            </a:r>
            <a:r>
              <a:rPr spc="-20" dirty="0"/>
              <a:t>году </a:t>
            </a:r>
            <a:r>
              <a:rPr dirty="0"/>
              <a:t>(с</a:t>
            </a:r>
            <a:r>
              <a:rPr spc="-25" dirty="0"/>
              <a:t> </a:t>
            </a:r>
            <a:r>
              <a:rPr dirty="0"/>
              <a:t>КПЭ</a:t>
            </a:r>
            <a:r>
              <a:rPr spc="-50" dirty="0"/>
              <a:t> </a:t>
            </a:r>
            <a:r>
              <a:rPr dirty="0"/>
              <a:t>по</a:t>
            </a:r>
            <a:r>
              <a:rPr spc="-20" dirty="0"/>
              <a:t> </a:t>
            </a:r>
            <a:r>
              <a:rPr spc="-10" dirty="0"/>
              <a:t>уникальным</a:t>
            </a:r>
            <a:r>
              <a:rPr spc="-15" dirty="0"/>
              <a:t> </a:t>
            </a:r>
            <a:r>
              <a:rPr spc="-10" dirty="0"/>
              <a:t>участникам)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813371" y="1871217"/>
          <a:ext cx="10208894" cy="38487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81901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40867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Наименование</a:t>
                      </a:r>
                      <a:r>
                        <a:rPr sz="1800" b="1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мероприятия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77152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Сроки</a:t>
                      </a:r>
                      <a:r>
                        <a:rPr sz="18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проведения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434340" marR="153035" indent="-27305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КПЭ</a:t>
                      </a:r>
                      <a:r>
                        <a:rPr sz="18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уникальных участников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Всероссийский</a:t>
                      </a: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проект</a:t>
                      </a: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«Школьная</a:t>
                      </a: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классика»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55244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26.02.2024-20.12.2024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82980">
                <a:tc>
                  <a:txBody>
                    <a:bodyPr/>
                    <a:lstStyle/>
                    <a:p>
                      <a:pPr marL="27305" marR="20955" algn="ctr">
                        <a:lnSpc>
                          <a:spcPts val="1920"/>
                        </a:lnSpc>
                        <a:spcBef>
                          <a:spcPts val="30"/>
                        </a:spcBef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Экскурсии</a:t>
                      </a: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для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детей</a:t>
                      </a: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театры</a:t>
                      </a:r>
                      <a:r>
                        <a:rPr sz="1600" b="1" spc="-3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проведением</a:t>
                      </a:r>
                      <a:r>
                        <a:rPr sz="1600" b="1" spc="-3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мастер-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классов</a:t>
                      </a:r>
                      <a:r>
                        <a:rPr sz="1600" b="1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600" b="1" spc="-3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встречами</a:t>
                      </a:r>
                      <a:r>
                        <a:rPr sz="1600" b="1" spc="-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артистами</a:t>
                      </a:r>
                      <a:r>
                        <a:rPr sz="1600" b="1" spc="-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или</a:t>
                      </a:r>
                      <a:r>
                        <a:rPr sz="1600" b="1" spc="-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деятелями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1855"/>
                        </a:lnSpc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культуры</a:t>
                      </a:r>
                      <a:r>
                        <a:rPr sz="1600" b="1" spc="-3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600" b="1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рамках</a:t>
                      </a:r>
                      <a:r>
                        <a:rPr sz="1600" b="1" spc="-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Всероссийского</a:t>
                      </a:r>
                      <a:r>
                        <a:rPr sz="1600" b="1" spc="-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проекта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1910"/>
                        </a:lnSpc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«Школьная</a:t>
                      </a:r>
                      <a:r>
                        <a:rPr sz="1600" b="1" spc="-8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классика».</a:t>
                      </a:r>
                      <a:r>
                        <a:rPr sz="1600" b="1" spc="-7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Нижегородская</a:t>
                      </a:r>
                      <a:r>
                        <a:rPr sz="1600" b="1" spc="-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область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01.03.2024-30.11.2024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ctr">
                        <a:lnSpc>
                          <a:spcPts val="1889"/>
                        </a:lnSpc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Запускающее</a:t>
                      </a:r>
                      <a:r>
                        <a:rPr sz="1600" b="1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событие</a:t>
                      </a:r>
                      <a:r>
                        <a:rPr sz="1600" b="1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Всероссийского</a:t>
                      </a:r>
                      <a:r>
                        <a:rPr sz="1600" b="1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проекта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1910"/>
                        </a:lnSpc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«Литературный</a:t>
                      </a:r>
                      <a:r>
                        <a:rPr sz="1600" b="1" spc="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марафон»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14.02.2024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500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Творческие</a:t>
                      </a:r>
                      <a:r>
                        <a:rPr sz="1600" b="1" spc="-5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игры</a:t>
                      </a:r>
                      <a:r>
                        <a:rPr sz="1600" b="1" spc="-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молодёжи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55244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01.03.2024-30.04.2024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2000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ctr">
                        <a:lnSpc>
                          <a:spcPts val="1889"/>
                        </a:lnSpc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Всероссийский</a:t>
                      </a:r>
                      <a:r>
                        <a:rPr sz="1600" b="1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проект</a:t>
                      </a: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«Выбор</a:t>
                      </a: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Первых».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1910"/>
                        </a:lnSpc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Нижегородская</a:t>
                      </a:r>
                      <a:r>
                        <a:rPr sz="1600" b="1" spc="-8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область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26.02.2024-20.12.2024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2000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94665">
                <a:tc>
                  <a:txBody>
                    <a:bodyPr/>
                    <a:lstStyle/>
                    <a:p>
                      <a:pPr marL="906780" marR="10795" indent="-890269">
                        <a:lnSpc>
                          <a:spcPts val="1920"/>
                        </a:lnSpc>
                      </a:pPr>
                      <a:r>
                        <a:rPr sz="1600" b="1" spc="-1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Комплекс</a:t>
                      </a:r>
                      <a:r>
                        <a:rPr sz="1600" b="1" spc="-5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мероприятий </a:t>
                      </a:r>
                      <a:r>
                        <a:rPr sz="1600" b="1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«Профильные</a:t>
                      </a:r>
                      <a:r>
                        <a:rPr sz="1600" b="1" spc="-3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смены</a:t>
                      </a:r>
                      <a:r>
                        <a:rPr sz="1600" b="1" spc="-4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«Время </a:t>
                      </a:r>
                      <a:r>
                        <a:rPr sz="1600" b="1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Первых».</a:t>
                      </a:r>
                      <a:r>
                        <a:rPr sz="1600" b="1" spc="-7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Нижегородская</a:t>
                      </a:r>
                      <a:r>
                        <a:rPr sz="1600" b="1" spc="-6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область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b="1" spc="-1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09.02.2024-26.12.2024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b="1" spc="-2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1900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План</a:t>
            </a:r>
            <a:r>
              <a:rPr spc="-65" dirty="0"/>
              <a:t> </a:t>
            </a:r>
            <a:r>
              <a:rPr spc="-10" dirty="0"/>
              <a:t>мероприятий</a:t>
            </a:r>
            <a:r>
              <a:rPr spc="-45" dirty="0"/>
              <a:t> </a:t>
            </a:r>
            <a:r>
              <a:rPr spc="-10" dirty="0"/>
              <a:t>Регионального</a:t>
            </a:r>
            <a:r>
              <a:rPr spc="-70" dirty="0"/>
              <a:t> </a:t>
            </a:r>
            <a:r>
              <a:rPr spc="-10" dirty="0"/>
              <a:t>отделения</a:t>
            </a:r>
          </a:p>
          <a:p>
            <a:pPr marL="12700" marR="5080">
              <a:lnSpc>
                <a:spcPct val="100000"/>
              </a:lnSpc>
            </a:pPr>
            <a:r>
              <a:rPr dirty="0"/>
              <a:t>Движения</a:t>
            </a:r>
            <a:r>
              <a:rPr spc="-60" dirty="0"/>
              <a:t> </a:t>
            </a:r>
            <a:r>
              <a:rPr dirty="0"/>
              <a:t>Первых</a:t>
            </a:r>
            <a:r>
              <a:rPr spc="-45" dirty="0"/>
              <a:t> </a:t>
            </a:r>
            <a:r>
              <a:rPr spc="-20" dirty="0"/>
              <a:t>Нижегородской</a:t>
            </a:r>
            <a:r>
              <a:rPr spc="-75" dirty="0"/>
              <a:t> </a:t>
            </a:r>
            <a:r>
              <a:rPr dirty="0"/>
              <a:t>области</a:t>
            </a:r>
            <a:r>
              <a:rPr spc="-65" dirty="0"/>
              <a:t> </a:t>
            </a:r>
            <a:r>
              <a:rPr dirty="0"/>
              <a:t>в</a:t>
            </a:r>
            <a:r>
              <a:rPr spc="-50" dirty="0"/>
              <a:t> </a:t>
            </a:r>
            <a:r>
              <a:rPr dirty="0"/>
              <a:t>2024</a:t>
            </a:r>
            <a:r>
              <a:rPr spc="-60" dirty="0"/>
              <a:t> </a:t>
            </a:r>
            <a:r>
              <a:rPr spc="-20" dirty="0"/>
              <a:t>году </a:t>
            </a:r>
            <a:r>
              <a:rPr dirty="0"/>
              <a:t>(с</a:t>
            </a:r>
            <a:r>
              <a:rPr spc="-25" dirty="0"/>
              <a:t> </a:t>
            </a:r>
            <a:r>
              <a:rPr dirty="0"/>
              <a:t>КПЭ</a:t>
            </a:r>
            <a:r>
              <a:rPr spc="-50" dirty="0"/>
              <a:t> </a:t>
            </a:r>
            <a:r>
              <a:rPr dirty="0"/>
              <a:t>по</a:t>
            </a:r>
            <a:r>
              <a:rPr spc="-20" dirty="0"/>
              <a:t> </a:t>
            </a:r>
            <a:r>
              <a:rPr spc="-10" dirty="0"/>
              <a:t>уникальным</a:t>
            </a:r>
            <a:r>
              <a:rPr spc="-15" dirty="0"/>
              <a:t> </a:t>
            </a:r>
            <a:r>
              <a:rPr spc="-10" dirty="0"/>
              <a:t>участникам)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813371" y="1871217"/>
          <a:ext cx="10208894" cy="35369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81901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40867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Наименование</a:t>
                      </a:r>
                      <a:r>
                        <a:rPr sz="1800" b="1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мероприятия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77152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Сроки</a:t>
                      </a:r>
                      <a:r>
                        <a:rPr sz="18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проведения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434340" marR="153035" indent="-27305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КПЭ</a:t>
                      </a:r>
                      <a:r>
                        <a:rPr sz="18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уникальных участников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Фестиваль</a:t>
                      </a:r>
                      <a:r>
                        <a:rPr sz="1600" b="1" spc="-7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Движения</a:t>
                      </a:r>
                      <a:r>
                        <a:rPr sz="1600" b="1" spc="-7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Первых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55244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01.06.2024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8675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marL="1908175" marR="342265" indent="-1558290">
                        <a:lnSpc>
                          <a:spcPts val="1920"/>
                        </a:lnSpc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Региональный</a:t>
                      </a:r>
                      <a:r>
                        <a:rPr sz="1600" b="1" spc="-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родительский</a:t>
                      </a: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форум</a:t>
                      </a:r>
                      <a:r>
                        <a:rPr sz="1600" b="1" spc="-3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«Родные- Любимые»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15.05.2024-20.05.2024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1000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Школа</a:t>
                      </a:r>
                      <a:r>
                        <a:rPr sz="1600" b="1" spc="-9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актива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55244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01.02.2024-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20.12.2024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2500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ctr">
                        <a:lnSpc>
                          <a:spcPts val="1885"/>
                        </a:lnSpc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Конференция</a:t>
                      </a:r>
                      <a:r>
                        <a:rPr sz="1600" b="1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регионального</a:t>
                      </a:r>
                      <a:r>
                        <a:rPr sz="1600" b="1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отделения.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1910"/>
                        </a:lnSpc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Нижегородская</a:t>
                      </a:r>
                      <a:r>
                        <a:rPr sz="1600" b="1" spc="-8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область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01.11.2024-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20.12.2024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1000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marL="1426210" marR="136525" indent="-1286510">
                        <a:lnSpc>
                          <a:spcPts val="1920"/>
                        </a:lnSpc>
                      </a:pP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Серия</a:t>
                      </a:r>
                      <a:r>
                        <a:rPr sz="1600" b="1" spc="-3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мероприятий</a:t>
                      </a: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по</a:t>
                      </a:r>
                      <a:r>
                        <a:rPr sz="1600" b="1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подведению</a:t>
                      </a:r>
                      <a:r>
                        <a:rPr sz="1600" b="1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итогов</a:t>
                      </a:r>
                      <a:r>
                        <a:rPr sz="1600" b="1" spc="-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работы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первичных</a:t>
                      </a:r>
                      <a:r>
                        <a:rPr sz="1600" b="1" spc="-7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отделений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01.01.2024-29.02.2024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1025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Всероссийская</a:t>
                      </a: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программа</a:t>
                      </a:r>
                      <a:r>
                        <a:rPr sz="1600" b="1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«Мы</a:t>
                      </a: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-</a:t>
                      </a:r>
                      <a:r>
                        <a:rPr sz="1600" b="1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граждане</a:t>
                      </a:r>
                      <a:r>
                        <a:rPr sz="1600" b="1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России!»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26.01.2024-20.12.2024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1000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Всероссийская</a:t>
                      </a:r>
                      <a:r>
                        <a:rPr sz="1600" b="1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акция</a:t>
                      </a:r>
                      <a:r>
                        <a:rPr sz="1600" b="1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«Ёлка</a:t>
                      </a:r>
                      <a:r>
                        <a:rPr sz="1600" b="1" spc="-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желаний»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01.01.2024-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31.05.2024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План</a:t>
            </a:r>
            <a:r>
              <a:rPr spc="-65" dirty="0"/>
              <a:t> </a:t>
            </a:r>
            <a:r>
              <a:rPr spc="-10" dirty="0"/>
              <a:t>мероприятий</a:t>
            </a:r>
            <a:r>
              <a:rPr spc="-45" dirty="0"/>
              <a:t> </a:t>
            </a:r>
            <a:r>
              <a:rPr spc="-10" dirty="0"/>
              <a:t>Регионального</a:t>
            </a:r>
            <a:r>
              <a:rPr spc="-70" dirty="0"/>
              <a:t> </a:t>
            </a:r>
            <a:r>
              <a:rPr spc="-10" dirty="0"/>
              <a:t>отделения</a:t>
            </a:r>
          </a:p>
          <a:p>
            <a:pPr marL="12700" marR="5080">
              <a:lnSpc>
                <a:spcPct val="100000"/>
              </a:lnSpc>
            </a:pPr>
            <a:r>
              <a:rPr dirty="0"/>
              <a:t>Движения</a:t>
            </a:r>
            <a:r>
              <a:rPr spc="-60" dirty="0"/>
              <a:t> </a:t>
            </a:r>
            <a:r>
              <a:rPr dirty="0"/>
              <a:t>Первых</a:t>
            </a:r>
            <a:r>
              <a:rPr spc="-45" dirty="0"/>
              <a:t> </a:t>
            </a:r>
            <a:r>
              <a:rPr spc="-20" dirty="0"/>
              <a:t>Нижегородской</a:t>
            </a:r>
            <a:r>
              <a:rPr spc="-75" dirty="0"/>
              <a:t> </a:t>
            </a:r>
            <a:r>
              <a:rPr dirty="0"/>
              <a:t>области</a:t>
            </a:r>
            <a:r>
              <a:rPr spc="-65" dirty="0"/>
              <a:t> </a:t>
            </a:r>
            <a:r>
              <a:rPr dirty="0"/>
              <a:t>в</a:t>
            </a:r>
            <a:r>
              <a:rPr spc="-50" dirty="0"/>
              <a:t> </a:t>
            </a:r>
            <a:r>
              <a:rPr dirty="0"/>
              <a:t>2024</a:t>
            </a:r>
            <a:r>
              <a:rPr spc="-60" dirty="0"/>
              <a:t> </a:t>
            </a:r>
            <a:r>
              <a:rPr spc="-20" dirty="0"/>
              <a:t>году </a:t>
            </a:r>
            <a:r>
              <a:rPr dirty="0"/>
              <a:t>(с</a:t>
            </a:r>
            <a:r>
              <a:rPr spc="-25" dirty="0"/>
              <a:t> </a:t>
            </a:r>
            <a:r>
              <a:rPr dirty="0"/>
              <a:t>КПЭ</a:t>
            </a:r>
            <a:r>
              <a:rPr spc="-50" dirty="0"/>
              <a:t> </a:t>
            </a:r>
            <a:r>
              <a:rPr dirty="0"/>
              <a:t>по</a:t>
            </a:r>
            <a:r>
              <a:rPr spc="-20" dirty="0"/>
              <a:t> </a:t>
            </a:r>
            <a:r>
              <a:rPr spc="-10" dirty="0"/>
              <a:t>уникальным</a:t>
            </a:r>
            <a:r>
              <a:rPr spc="-15" dirty="0"/>
              <a:t> </a:t>
            </a:r>
            <a:r>
              <a:rPr spc="-10" dirty="0"/>
              <a:t>участникам)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819111" y="1643379"/>
          <a:ext cx="11139168" cy="43573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2793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5343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Наименование</a:t>
                      </a:r>
                      <a:r>
                        <a:rPr sz="2000" b="1" spc="-8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мероприятия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22669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Сроки</a:t>
                      </a:r>
                      <a:r>
                        <a:rPr sz="2000" b="1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проведения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КПЭ</a:t>
                      </a:r>
                      <a:r>
                        <a:rPr sz="2000" b="1" spc="-5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уникальных</a:t>
                      </a:r>
                      <a:r>
                        <a:rPr sz="2000" b="1" spc="-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участников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ctr">
                        <a:lnSpc>
                          <a:spcPts val="1885"/>
                        </a:lnSpc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Региональный</a:t>
                      </a:r>
                      <a:r>
                        <a:rPr sz="1600" b="1" spc="-6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форум</a:t>
                      </a:r>
                      <a:r>
                        <a:rPr sz="1600" b="1" spc="-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первичных</a:t>
                      </a:r>
                      <a:r>
                        <a:rPr sz="1600" b="1" spc="-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отделений.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1914"/>
                        </a:lnSpc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Нижегородская</a:t>
                      </a:r>
                      <a:r>
                        <a:rPr sz="1600" b="1" spc="-8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область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25.03.2024-31.03.2024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7000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ctr">
                        <a:lnSpc>
                          <a:spcPts val="1885"/>
                        </a:lnSpc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Региональный</a:t>
                      </a:r>
                      <a:r>
                        <a:rPr sz="1600" b="1" spc="-6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фестиваль</a:t>
                      </a:r>
                      <a:r>
                        <a:rPr sz="1600" b="1" spc="-6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единых</a:t>
                      </a:r>
                      <a:r>
                        <a:rPr sz="1600" b="1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действий</a:t>
                      </a:r>
                      <a:r>
                        <a:rPr sz="1600" b="1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«С</a:t>
                      </a:r>
                      <a:r>
                        <a:rPr sz="1600" b="1" spc="-3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пользой!».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1914"/>
                        </a:lnSpc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Нижегородская</a:t>
                      </a:r>
                      <a:r>
                        <a:rPr sz="1600" b="1" spc="-8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область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22.04.2024-27.04.2024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7000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ctr">
                        <a:lnSpc>
                          <a:spcPts val="1885"/>
                        </a:lnSpc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Региональный</a:t>
                      </a:r>
                      <a:r>
                        <a:rPr sz="1600" b="1" spc="-6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форум</a:t>
                      </a:r>
                      <a:r>
                        <a:rPr sz="1600" b="1" spc="-3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«Будущее</a:t>
                      </a: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создаем</a:t>
                      </a:r>
                      <a:r>
                        <a:rPr sz="1600" b="1" spc="-3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вместе».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1914"/>
                        </a:lnSpc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Нижегородская</a:t>
                      </a:r>
                      <a:r>
                        <a:rPr sz="1600" b="1" spc="-8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область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16.05.2024-19.05.2024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7000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94665">
                <a:tc>
                  <a:txBody>
                    <a:bodyPr/>
                    <a:lstStyle/>
                    <a:p>
                      <a:pPr algn="ctr">
                        <a:lnSpc>
                          <a:spcPts val="1885"/>
                        </a:lnSpc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Образовательный</a:t>
                      </a:r>
                      <a:r>
                        <a:rPr sz="1600" b="1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проект</a:t>
                      </a:r>
                      <a:r>
                        <a:rPr sz="1600" b="1" spc="-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«Лето</a:t>
                      </a:r>
                      <a:r>
                        <a:rPr sz="1600" b="1" spc="-3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#ЗА_Первыми!».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1914"/>
                        </a:lnSpc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Нижегородская</a:t>
                      </a:r>
                      <a:r>
                        <a:rPr sz="1600" b="1" spc="-6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область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01.06.2024-31.08.2024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1000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marL="1160145" marR="276860" indent="-875665">
                        <a:lnSpc>
                          <a:spcPts val="1920"/>
                        </a:lnSpc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Проектно-образовательный</a:t>
                      </a:r>
                      <a:r>
                        <a:rPr sz="1600" b="1" spc="-3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интенсив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«Проектируем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вместе».</a:t>
                      </a:r>
                      <a:r>
                        <a:rPr sz="1600" b="1" spc="-8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Нижегородская</a:t>
                      </a:r>
                      <a:r>
                        <a:rPr sz="1600" b="1" spc="-6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область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10.09.2024-12.09.2024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1138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ctr">
                        <a:lnSpc>
                          <a:spcPts val="1889"/>
                        </a:lnSpc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Межрегиональный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детско-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родительский</a:t>
                      </a:r>
                      <a:r>
                        <a:rPr sz="1600" b="1" spc="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форум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1910"/>
                        </a:lnSpc>
                      </a:pP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«Простыми</a:t>
                      </a:r>
                      <a:r>
                        <a:rPr sz="1600" b="1" spc="-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словами</a:t>
                      </a:r>
                      <a:r>
                        <a:rPr sz="1600" b="1" spc="-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600" b="1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главном».</a:t>
                      </a:r>
                      <a:r>
                        <a:rPr sz="1600" b="1" spc="-6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Нижегородская</a:t>
                      </a:r>
                      <a:r>
                        <a:rPr sz="1600" b="1" spc="-3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область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18.10.2024-20.10.2024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2000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ctr">
                        <a:lnSpc>
                          <a:spcPts val="1889"/>
                        </a:lnSpc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Межрегиональный</a:t>
                      </a:r>
                      <a:r>
                        <a:rPr sz="1600" b="1" spc="-6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форум</a:t>
                      </a:r>
                      <a:r>
                        <a:rPr sz="1600" b="1" spc="-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студенческих</a:t>
                      </a: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сообществ</a:t>
                      </a:r>
                      <a:r>
                        <a:rPr sz="1600" b="1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«В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1910"/>
                        </a:lnSpc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ФОРМАТЕ».</a:t>
                      </a:r>
                      <a:r>
                        <a:rPr sz="1600" b="1" spc="-7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Нижегородская</a:t>
                      </a:r>
                      <a:r>
                        <a:rPr sz="1600" b="1" spc="-7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область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21.11.2024-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22.11.2024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624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94665">
                <a:tc>
                  <a:txBody>
                    <a:bodyPr/>
                    <a:lstStyle/>
                    <a:p>
                      <a:pPr marL="2284730" marR="192405" indent="-2087245">
                        <a:lnSpc>
                          <a:spcPts val="1920"/>
                        </a:lnSpc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Региональный</a:t>
                      </a:r>
                      <a:r>
                        <a:rPr sz="1600" b="1" spc="-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проект</a:t>
                      </a: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«Ёлка</a:t>
                      </a:r>
                      <a:r>
                        <a:rPr sz="1600" b="1" spc="-3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Первых».</a:t>
                      </a:r>
                      <a:r>
                        <a:rPr sz="1600" b="1" spc="3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Нижегородская область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23.12.2024-27.12.2024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700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612</Words>
  <Application>Microsoft Office PowerPoint</Application>
  <PresentationFormat>Произвольный</PresentationFormat>
  <Paragraphs>190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Office Theme</vt:lpstr>
      <vt:lpstr>Презентация PowerPoint</vt:lpstr>
      <vt:lpstr>План мероприятий Регионального отделения Движения Первых Нижегородской области в 2024 году (с КПЭ по уникальным участникам)</vt:lpstr>
      <vt:lpstr>План мероприятий Регионального отделения Движения Первых Нижегородской области в 2024 году (с КПЭ по уникальным участникам)</vt:lpstr>
      <vt:lpstr>План мероприятий Регионального отделения Движения Первых Нижегородской области в 2024 году (с КПЭ по уникальным участникам)</vt:lpstr>
      <vt:lpstr>План мероприятий Регионального отделения Движения Первых Нижегородской области в 2024 году (с КПЭ по уникальным участникам)</vt:lpstr>
      <vt:lpstr>План мероприятий Регионального отделения Движения Первых Нижегородской области в 2024 году (с КПЭ по уникальным участникам)</vt:lpstr>
      <vt:lpstr>План мероприятий Регионального отделения Движения Первых Нижегородской области в 2024 году (с КПЭ по уникальным участникам)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Итоги полугодия 2.pptx</dc:title>
  <dc:creator>Ильичёв Артём Евгеньевич</dc:creator>
  <cp:lastModifiedBy>Татьяна</cp:lastModifiedBy>
  <cp:revision>3</cp:revision>
  <dcterms:created xsi:type="dcterms:W3CDTF">2024-01-29T07:20:59Z</dcterms:created>
  <dcterms:modified xsi:type="dcterms:W3CDTF">2024-02-07T13:10:01Z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2024-01-24T00:00:00Z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2024-01-29T00:00:00Z</vt:filetime>
  </property>
  <property fmtid="{D5CDD505-2E9C-101B-9397-08002B2CF9AE}" pid="5" name="Producer">
    <vt:lpwstr>Microsoft® PowerPoint® 2013</vt:lpwstr>
  </property>
</Properties>
</file>